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8"/>
  </p:notesMasterIdLst>
  <p:sldIdLst>
    <p:sldId id="287" r:id="rId2"/>
    <p:sldId id="265" r:id="rId3"/>
    <p:sldId id="266" r:id="rId4"/>
    <p:sldId id="267" r:id="rId5"/>
    <p:sldId id="268" r:id="rId6"/>
    <p:sldId id="32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77224" autoAdjust="0"/>
  </p:normalViewPr>
  <p:slideViewPr>
    <p:cSldViewPr>
      <p:cViewPr>
        <p:scale>
          <a:sx n="70" d="100"/>
          <a:sy n="70" d="100"/>
        </p:scale>
        <p:origin x="-1380"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D5483D-8EED-4FD1-A1BE-1E4752200142}" type="datetimeFigureOut">
              <a:rPr lang="en-GB" smtClean="0"/>
              <a:t>24/03/2020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D95C17-A4A2-41A3-B7A8-FFA21264803A}" type="slidenum">
              <a:rPr lang="en-GB" smtClean="0"/>
              <a:t>‹#›</a:t>
            </a:fld>
            <a:endParaRPr lang="en-GB"/>
          </a:p>
        </p:txBody>
      </p:sp>
    </p:spTree>
    <p:extLst>
      <p:ext uri="{BB962C8B-B14F-4D97-AF65-F5344CB8AC3E}">
        <p14:creationId xmlns:p14="http://schemas.microsoft.com/office/powerpoint/2010/main" val="2833390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6D95C17-A4A2-41A3-B7A8-FFA21264803A}" type="slidenum">
              <a:rPr lang="en-GB" smtClean="0"/>
              <a:t>1</a:t>
            </a:fld>
            <a:endParaRPr lang="en-GB"/>
          </a:p>
        </p:txBody>
      </p:sp>
    </p:spTree>
    <p:extLst>
      <p:ext uri="{BB962C8B-B14F-4D97-AF65-F5344CB8AC3E}">
        <p14:creationId xmlns:p14="http://schemas.microsoft.com/office/powerpoint/2010/main" val="3027879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6D95C17-A4A2-41A3-B7A8-FFA21264803A}" type="slidenum">
              <a:rPr lang="en-GB" smtClean="0"/>
              <a:t>2</a:t>
            </a:fld>
            <a:endParaRPr lang="en-GB"/>
          </a:p>
        </p:txBody>
      </p:sp>
    </p:spTree>
    <p:extLst>
      <p:ext uri="{BB962C8B-B14F-4D97-AF65-F5344CB8AC3E}">
        <p14:creationId xmlns:p14="http://schemas.microsoft.com/office/powerpoint/2010/main" val="2748116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184" y="-5178"/>
            <a:ext cx="9473384" cy="6858000"/>
          </a:xfrm>
          <a:prstGeom prst="rect">
            <a:avLst/>
          </a:prstGeom>
        </p:spPr>
      </p:pic>
      <p:sp>
        <p:nvSpPr>
          <p:cNvPr id="8" name="Title 1">
            <a:extLst>
              <a:ext uri="{FF2B5EF4-FFF2-40B4-BE49-F238E27FC236}">
                <a16:creationId xmlns:a16="http://schemas.microsoft.com/office/drawing/2014/main" xmlns="" id="{9D3269D6-4A36-4194-B87B-5C78FB3FF86C}"/>
              </a:ext>
            </a:extLst>
          </p:cNvPr>
          <p:cNvSpPr txBox="1">
            <a:spLocks/>
          </p:cNvSpPr>
          <p:nvPr/>
        </p:nvSpPr>
        <p:spPr>
          <a:xfrm>
            <a:off x="3455377" y="616722"/>
            <a:ext cx="4762628" cy="1135878"/>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en-GB" sz="4800" b="1" dirty="0" smtClean="0">
                <a:solidFill>
                  <a:prstClr val="black">
                    <a:lumMod val="85000"/>
                    <a:lumOff val="15000"/>
                  </a:prstClr>
                </a:solidFill>
                <a:latin typeface="Arial Black" panose="020B0A04020102020204" pitchFamily="34" charset="0"/>
                <a:ea typeface="Arial Unicode MS" panose="020B0604020202020204" pitchFamily="34" charset="-128"/>
                <a:cs typeface="Arial Unicode MS" panose="020B0604020202020204" pitchFamily="34" charset="-128"/>
              </a:rPr>
              <a:t>Media Translation</a:t>
            </a:r>
            <a:endParaRPr lang="ar-SA" sz="4800" b="1" dirty="0">
              <a:solidFill>
                <a:prstClr val="black">
                  <a:lumMod val="85000"/>
                  <a:lumOff val="15000"/>
                </a:prstClr>
              </a:solidFill>
              <a:latin typeface="Arial Black" panose="020B0A04020102020204" pitchFamily="34" charset="0"/>
              <a:ea typeface="Arial Unicode MS" panose="020B0604020202020204" pitchFamily="34" charset="-128"/>
              <a:cs typeface="Arial Unicode MS" panose="020B0604020202020204" pitchFamily="34" charset="-128"/>
            </a:endParaRPr>
          </a:p>
        </p:txBody>
      </p:sp>
      <p:sp>
        <p:nvSpPr>
          <p:cNvPr id="10" name="Title 1">
            <a:extLst>
              <a:ext uri="{FF2B5EF4-FFF2-40B4-BE49-F238E27FC236}">
                <a16:creationId xmlns:a16="http://schemas.microsoft.com/office/drawing/2014/main" xmlns="" id="{877AB640-2EA5-4554-B5A3-5F04C01442BF}"/>
              </a:ext>
            </a:extLst>
          </p:cNvPr>
          <p:cNvSpPr txBox="1">
            <a:spLocks/>
          </p:cNvSpPr>
          <p:nvPr/>
        </p:nvSpPr>
        <p:spPr>
          <a:xfrm>
            <a:off x="1676400" y="1524000"/>
            <a:ext cx="6358372" cy="762000"/>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en-GB" sz="2800" b="1" dirty="0" smtClean="0">
                <a:solidFill>
                  <a:srgbClr val="DA1F28"/>
                </a:solidFill>
                <a:latin typeface="Arial Black" panose="020B0A04020102020204" pitchFamily="34" charset="0"/>
                <a:cs typeface="PT Bold Heading" panose="02010400000000000000" pitchFamily="2" charset="-78"/>
              </a:rPr>
              <a:t>Dr Somaya Arafat</a:t>
            </a:r>
            <a:endParaRPr lang="ar-SA" sz="2800" b="1" dirty="0">
              <a:solidFill>
                <a:srgbClr val="DA1F28"/>
              </a:solidFill>
              <a:latin typeface="Arial Black" panose="020B0A04020102020204" pitchFamily="34" charset="0"/>
              <a:cs typeface="PT Bold Heading" panose="02010400000000000000" pitchFamily="2" charset="-78"/>
            </a:endParaRPr>
          </a:p>
        </p:txBody>
      </p:sp>
      <p:sp>
        <p:nvSpPr>
          <p:cNvPr id="7" name="Title 1">
            <a:extLst>
              <a:ext uri="{FF2B5EF4-FFF2-40B4-BE49-F238E27FC236}">
                <a16:creationId xmlns:a16="http://schemas.microsoft.com/office/drawing/2014/main" xmlns="" id="{877AB640-2EA5-4554-B5A3-5F04C01442BF}"/>
              </a:ext>
            </a:extLst>
          </p:cNvPr>
          <p:cNvSpPr txBox="1">
            <a:spLocks/>
          </p:cNvSpPr>
          <p:nvPr/>
        </p:nvSpPr>
        <p:spPr>
          <a:xfrm>
            <a:off x="-152400" y="2819400"/>
            <a:ext cx="6358372" cy="3200400"/>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en-GB" sz="2800" b="1" dirty="0" smtClean="0">
                <a:solidFill>
                  <a:srgbClr val="DA1F28"/>
                </a:solidFill>
                <a:latin typeface="Arial Black" panose="020B0A04020102020204" pitchFamily="34" charset="0"/>
                <a:cs typeface="PT Bold Heading" panose="02010400000000000000" pitchFamily="2" charset="-78"/>
              </a:rPr>
              <a:t>Mass Communication Dep.</a:t>
            </a:r>
          </a:p>
          <a:p>
            <a:pPr algn="ctr"/>
            <a:r>
              <a:rPr lang="ar-EG" sz="2800" b="1" dirty="0" smtClean="0">
                <a:solidFill>
                  <a:srgbClr val="00B050"/>
                </a:solidFill>
                <a:latin typeface="Arial Black" panose="020B0A04020102020204" pitchFamily="34" charset="0"/>
                <a:cs typeface="PT Bold Heading" panose="02010400000000000000" pitchFamily="2" charset="-78"/>
              </a:rPr>
              <a:t>2</a:t>
            </a:r>
            <a:r>
              <a:rPr lang="en-GB" sz="2800" b="1" dirty="0" smtClean="0">
                <a:solidFill>
                  <a:srgbClr val="00B050"/>
                </a:solidFill>
                <a:latin typeface="Arial Black" panose="020B0A04020102020204" pitchFamily="34" charset="0"/>
                <a:cs typeface="PT Bold Heading" panose="02010400000000000000" pitchFamily="2" charset="-78"/>
              </a:rPr>
              <a:t>Lecture no.</a:t>
            </a:r>
          </a:p>
          <a:p>
            <a:pPr algn="ctr">
              <a:lnSpc>
                <a:spcPct val="150000"/>
              </a:lnSpc>
              <a:spcAft>
                <a:spcPts val="0"/>
              </a:spcAft>
            </a:pPr>
            <a:r>
              <a:rPr lang="ar-EG" sz="2800" b="1" dirty="0" smtClean="0">
                <a:solidFill>
                  <a:srgbClr val="FF0000"/>
                </a:solidFill>
                <a:latin typeface="Times New Roman"/>
                <a:ea typeface="Times New Roman"/>
              </a:rPr>
              <a:t>    </a:t>
            </a:r>
            <a:r>
              <a:rPr lang="en-US" sz="2800" b="1" dirty="0" smtClean="0">
                <a:solidFill>
                  <a:srgbClr val="FF0000"/>
                </a:solidFill>
                <a:latin typeface="Times New Roman"/>
                <a:ea typeface="Times New Roman"/>
              </a:rPr>
              <a:t>Broadcast Programming</a:t>
            </a:r>
            <a:r>
              <a:rPr lang="ar-EG" sz="2800" b="1" dirty="0" smtClean="0">
                <a:solidFill>
                  <a:srgbClr val="FF0000"/>
                </a:solidFill>
                <a:latin typeface="Times New Roman"/>
                <a:ea typeface="Times New Roman"/>
              </a:rPr>
              <a:t>   </a:t>
            </a:r>
            <a:endParaRPr lang="en-GB" sz="2400" dirty="0">
              <a:latin typeface="Times New Roman"/>
              <a:ea typeface="Times New Roman"/>
            </a:endParaRPr>
          </a:p>
          <a:p>
            <a:pPr algn="ctr"/>
            <a:endParaRPr lang="ar-SA" sz="2800" b="1" dirty="0">
              <a:solidFill>
                <a:srgbClr val="DA1F28"/>
              </a:solidFill>
              <a:latin typeface="Arial Black" panose="020B0A04020102020204" pitchFamily="34" charset="0"/>
              <a:cs typeface="PT Bold Heading" panose="02010400000000000000" pitchFamily="2" charset="-78"/>
            </a:endParaRPr>
          </a:p>
        </p:txBody>
      </p:sp>
    </p:spTree>
    <p:extLst>
      <p:ext uri="{BB962C8B-B14F-4D97-AF65-F5344CB8AC3E}">
        <p14:creationId xmlns:p14="http://schemas.microsoft.com/office/powerpoint/2010/main" val="2064721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839200" cy="5791200"/>
          </a:xfrm>
        </p:spPr>
        <p:txBody>
          <a:bodyPr>
            <a:normAutofit fontScale="92500" lnSpcReduction="10000"/>
          </a:bodyPr>
          <a:lstStyle/>
          <a:p>
            <a:pPr marL="109728" indent="0" algn="just">
              <a:lnSpc>
                <a:spcPct val="150000"/>
              </a:lnSpc>
              <a:buNone/>
            </a:pPr>
            <a:r>
              <a:rPr lang="en-US" sz="2400" b="1" u="sng" dirty="0" smtClean="0">
                <a:solidFill>
                  <a:srgbClr val="FF0000"/>
                </a:solidFill>
                <a:latin typeface="Times New Roman"/>
                <a:ea typeface="Times New Roman"/>
              </a:rPr>
              <a:t>Broadcast </a:t>
            </a:r>
            <a:r>
              <a:rPr lang="en-US" sz="2400" b="1" u="sng" dirty="0">
                <a:solidFill>
                  <a:srgbClr val="FF0000"/>
                </a:solidFill>
                <a:latin typeface="Times New Roman"/>
                <a:ea typeface="Times New Roman"/>
              </a:rPr>
              <a:t>Programming:</a:t>
            </a:r>
            <a:endParaRPr lang="en-GB" sz="2400" dirty="0">
              <a:latin typeface="Times New Roman"/>
              <a:ea typeface="Times New Roman"/>
            </a:endParaRPr>
          </a:p>
          <a:p>
            <a:pPr marL="109728" lvl="0" indent="0" algn="just">
              <a:lnSpc>
                <a:spcPct val="160000"/>
              </a:lnSpc>
              <a:buClr>
                <a:srgbClr val="2DA2BF"/>
              </a:buClr>
              <a:buNone/>
            </a:pPr>
            <a:r>
              <a:rPr lang="en-US" sz="2400" dirty="0">
                <a:solidFill>
                  <a:srgbClr val="000000"/>
                </a:solidFill>
                <a:latin typeface="Times New Roman" panose="02020603050405020304" pitchFamily="18" charset="0"/>
                <a:ea typeface="Times New Roman"/>
                <a:cs typeface="Times New Roman" panose="02020603050405020304" pitchFamily="18" charset="0"/>
              </a:rPr>
              <a:t> </a:t>
            </a:r>
            <a:r>
              <a:rPr lang="en-US" sz="2400" dirty="0">
                <a:latin typeface="Times New Roman" panose="02020603050405020304" pitchFamily="18" charset="0"/>
                <a:ea typeface="Times New Roman"/>
                <a:cs typeface="Times New Roman" panose="02020603050405020304" pitchFamily="18" charset="0"/>
              </a:rPr>
              <a:t>Today, television stations in the United States produce </a:t>
            </a:r>
            <a:r>
              <a:rPr lang="en-US" sz="2400" dirty="0" smtClean="0">
                <a:latin typeface="Times New Roman" panose="02020603050405020304" pitchFamily="18" charset="0"/>
                <a:ea typeface="Times New Roman"/>
                <a:cs typeface="Times New Roman" panose="02020603050405020304" pitchFamily="18" charset="0"/>
              </a:rPr>
              <a:t>very</a:t>
            </a:r>
            <a:r>
              <a:rPr lang="ar-EG" sz="2400" dirty="0" smtClean="0">
                <a:latin typeface="Times New Roman" panose="02020603050405020304" pitchFamily="18" charset="0"/>
                <a:ea typeface="Times New Roman"/>
                <a:cs typeface="Times New Roman" panose="02020603050405020304" pitchFamily="18" charset="0"/>
              </a:rPr>
              <a:t> </a:t>
            </a:r>
            <a:r>
              <a:rPr lang="en-US" sz="2400" dirty="0" smtClean="0">
                <a:latin typeface="Times New Roman" panose="02020603050405020304" pitchFamily="18" charset="0"/>
                <a:ea typeface="Times New Roman"/>
                <a:cs typeface="Times New Roman" panose="02020603050405020304" pitchFamily="18" charset="0"/>
              </a:rPr>
              <a:t>little </a:t>
            </a:r>
            <a:r>
              <a:rPr lang="en-US" sz="2400" dirty="0">
                <a:latin typeface="Times New Roman" panose="02020603050405020304" pitchFamily="18" charset="0"/>
                <a:ea typeface="Times New Roman"/>
                <a:cs typeface="Times New Roman" panose="02020603050405020304" pitchFamily="18" charset="0"/>
              </a:rPr>
              <a:t>of their own programming, apart from daily local newscasts and a few public-affairs discussion shows, most stations broadcast series, feature films, documentaries, and world and national news coverage originating via network connections from Los Angeles and New York City</a:t>
            </a:r>
            <a:r>
              <a:rPr lang="en-US" sz="2400" dirty="0" smtClean="0">
                <a:latin typeface="Times New Roman" panose="02020603050405020304" pitchFamily="18" charset="0"/>
                <a:ea typeface="Times New Roman"/>
                <a:cs typeface="Times New Roman" panose="02020603050405020304" pitchFamily="18" charset="0"/>
              </a:rPr>
              <a:t>.</a:t>
            </a:r>
            <a:endParaRPr lang="ar-EG" sz="2400" dirty="0" smtClean="0">
              <a:latin typeface="Times New Roman" panose="02020603050405020304" pitchFamily="18" charset="0"/>
              <a:ea typeface="Times New Roman"/>
              <a:cs typeface="Times New Roman" panose="02020603050405020304" pitchFamily="18" charset="0"/>
            </a:endParaRPr>
          </a:p>
          <a:p>
            <a:pPr marL="109728" lvl="0" indent="0" algn="r">
              <a:buClr>
                <a:srgbClr val="2DA2BF"/>
              </a:buClr>
              <a:buNone/>
            </a:pPr>
            <a:r>
              <a:rPr lang="ar-EG" sz="2600" b="1" u="sng" dirty="0">
                <a:solidFill>
                  <a:srgbClr val="00B050"/>
                </a:solidFill>
                <a:latin typeface="Times New Roman" panose="02020603050405020304" pitchFamily="18" charset="0"/>
                <a:ea typeface="Times New Roman"/>
                <a:cs typeface="Times New Roman" panose="02020603050405020304" pitchFamily="18" charset="0"/>
              </a:rPr>
              <a:t>برمجة البث الاذاعي</a:t>
            </a:r>
            <a:r>
              <a:rPr lang="ar-EG" sz="2600" b="1" dirty="0" smtClean="0">
                <a:solidFill>
                  <a:srgbClr val="00B050"/>
                </a:solidFill>
                <a:latin typeface="Times New Roman" panose="02020603050405020304" pitchFamily="18" charset="0"/>
                <a:ea typeface="Times New Roman"/>
                <a:cs typeface="Times New Roman" panose="02020603050405020304" pitchFamily="18" charset="0"/>
              </a:rPr>
              <a:t>:</a:t>
            </a:r>
            <a:endParaRPr lang="ar-EG" sz="2600" dirty="0">
              <a:solidFill>
                <a:srgbClr val="000000"/>
              </a:solidFill>
              <a:latin typeface="Times New Roman" panose="02020603050405020304" pitchFamily="18" charset="0"/>
              <a:ea typeface="Times New Roman"/>
              <a:cs typeface="Times New Roman" panose="02020603050405020304" pitchFamily="18" charset="0"/>
            </a:endParaRPr>
          </a:p>
          <a:p>
            <a:pPr marL="109728" lvl="0" indent="0" algn="r">
              <a:lnSpc>
                <a:spcPct val="150000"/>
              </a:lnSpc>
              <a:buClr>
                <a:srgbClr val="2DA2BF"/>
              </a:buClr>
              <a:buNone/>
            </a:pPr>
            <a:r>
              <a:rPr lang="ar-EG" sz="2500" b="1" dirty="0">
                <a:solidFill>
                  <a:srgbClr val="00B050"/>
                </a:solidFill>
                <a:latin typeface="Times New Roman" panose="02020603050405020304" pitchFamily="18" charset="0"/>
                <a:ea typeface="Times New Roman"/>
                <a:cs typeface="Times New Roman" panose="02020603050405020304" pitchFamily="18" charset="0"/>
              </a:rPr>
              <a:t>تنتج المحطات التلفزيونية في الولايات المتحدة اليوم القليل من برامجها الخاصة ، بصرف النظر عن النشرات الإخبارية المحلية اليومية وعدد قليل من برامج المناقشات الشؤون العامة بخلاف ذلك- تبث معظم المحطات مسلسلات وأفلام روائية وأفلام وثائقية وتغطية إخبارية عالمية ووطنية عبر اتصالات الشبكة من لوس أنجلوس </a:t>
            </a:r>
            <a:r>
              <a:rPr lang="ar-EG" sz="2500" b="1" dirty="0" smtClean="0">
                <a:solidFill>
                  <a:srgbClr val="00B050"/>
                </a:solidFill>
                <a:latin typeface="Times New Roman" panose="02020603050405020304" pitchFamily="18" charset="0"/>
                <a:ea typeface="Times New Roman"/>
                <a:cs typeface="Times New Roman" panose="02020603050405020304" pitchFamily="18" charset="0"/>
              </a:rPr>
              <a:t>ومدينة </a:t>
            </a:r>
            <a:r>
              <a:rPr lang="ar-EG" sz="2500" b="1" dirty="0">
                <a:solidFill>
                  <a:srgbClr val="00B050"/>
                </a:solidFill>
                <a:latin typeface="Times New Roman" panose="02020603050405020304" pitchFamily="18" charset="0"/>
                <a:ea typeface="Times New Roman"/>
                <a:cs typeface="Times New Roman" panose="02020603050405020304" pitchFamily="18" charset="0"/>
              </a:rPr>
              <a:t>نيويورك</a:t>
            </a:r>
            <a:r>
              <a:rPr lang="ar-EG" sz="2400" b="1" dirty="0" smtClean="0">
                <a:solidFill>
                  <a:srgbClr val="00B050"/>
                </a:solidFill>
                <a:latin typeface="Times New Roman" panose="02020603050405020304" pitchFamily="18" charset="0"/>
                <a:ea typeface="Times New Roman"/>
                <a:cs typeface="Times New Roman" panose="02020603050405020304" pitchFamily="18" charset="0"/>
              </a:rPr>
              <a:t>.</a:t>
            </a:r>
          </a:p>
        </p:txBody>
      </p:sp>
    </p:spTree>
    <p:extLst>
      <p:ext uri="{BB962C8B-B14F-4D97-AF65-F5344CB8AC3E}">
        <p14:creationId xmlns:p14="http://schemas.microsoft.com/office/powerpoint/2010/main" val="1539751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a:bodyPr>
          <a:lstStyle/>
          <a:p>
            <a:pPr marL="109728" indent="0" algn="just">
              <a:buNone/>
            </a:pPr>
            <a:endParaRPr lang="ar-EG" sz="900" dirty="0" smtClean="0">
              <a:latin typeface="Times New Roman" panose="02020603050405020304" pitchFamily="18" charset="0"/>
              <a:ea typeface="Calibri"/>
              <a:cs typeface="Times New Roman" panose="02020603050405020304" pitchFamily="18" charset="0"/>
            </a:endParaRPr>
          </a:p>
          <a:p>
            <a:pPr marL="109728" indent="0" algn="just">
              <a:buNone/>
            </a:pPr>
            <a:r>
              <a:rPr lang="en-US" sz="2300" dirty="0" smtClean="0">
                <a:latin typeface="Times New Roman" panose="02020603050405020304" pitchFamily="18" charset="0"/>
                <a:ea typeface="Calibri"/>
                <a:cs typeface="Times New Roman" panose="02020603050405020304" pitchFamily="18" charset="0"/>
              </a:rPr>
              <a:t>Most </a:t>
            </a:r>
            <a:r>
              <a:rPr lang="en-US" sz="2300" dirty="0">
                <a:latin typeface="Times New Roman" panose="02020603050405020304" pitchFamily="18" charset="0"/>
                <a:ea typeface="Calibri"/>
                <a:cs typeface="Times New Roman" panose="02020603050405020304" pitchFamily="18" charset="0"/>
              </a:rPr>
              <a:t>of today's television programming genres are derived from earlier media such as stage, cinema, and radio. In the area of comedy, situation comedy, or sitcom has proven the most popular of American broadcasting genres. The sitcom depends on audience familiarity with recurring characters and conditions to explore life in the home, the workplace, or some other common location. Television sitcoms use fantasy characters as vehicles for comic special effects</a:t>
            </a:r>
            <a:r>
              <a:rPr lang="en-US" sz="2400" dirty="0">
                <a:latin typeface="Times New Roman" panose="02020603050405020304" pitchFamily="18" charset="0"/>
                <a:ea typeface="Calibri"/>
                <a:cs typeface="Times New Roman" panose="02020603050405020304" pitchFamily="18" charset="0"/>
              </a:rPr>
              <a:t>. </a:t>
            </a:r>
            <a:endParaRPr lang="ar-EG" sz="2400" dirty="0" smtClean="0">
              <a:latin typeface="Times New Roman" panose="02020603050405020304" pitchFamily="18" charset="0"/>
              <a:ea typeface="Calibri"/>
              <a:cs typeface="Times New Roman" panose="02020603050405020304" pitchFamily="18" charset="0"/>
            </a:endParaRPr>
          </a:p>
          <a:p>
            <a:pPr algn="just"/>
            <a:endParaRPr lang="ar-EG" sz="800" dirty="0">
              <a:latin typeface="Times New Roman" panose="02020603050405020304" pitchFamily="18" charset="0"/>
              <a:ea typeface="Calibri"/>
              <a:cs typeface="Times New Roman" panose="02020603050405020304" pitchFamily="18" charset="0"/>
            </a:endParaRPr>
          </a:p>
          <a:p>
            <a:pPr marL="109728" indent="0" algn="just">
              <a:buNone/>
            </a:pPr>
            <a:r>
              <a:rPr lang="ar-EG" sz="2400" b="1" dirty="0" smtClean="0">
                <a:solidFill>
                  <a:srgbClr val="00B050"/>
                </a:solidFill>
                <a:latin typeface="Times New Roman" panose="02020603050405020304" pitchFamily="18" charset="0"/>
                <a:ea typeface="Calibri"/>
                <a:cs typeface="Times New Roman" panose="02020603050405020304" pitchFamily="18" charset="0"/>
              </a:rPr>
              <a:t>معظم </a:t>
            </a:r>
            <a:r>
              <a:rPr lang="ar-EG" sz="2400" b="1" dirty="0">
                <a:solidFill>
                  <a:srgbClr val="00B050"/>
                </a:solidFill>
                <a:latin typeface="Times New Roman" panose="02020603050405020304" pitchFamily="18" charset="0"/>
                <a:ea typeface="Calibri"/>
                <a:cs typeface="Times New Roman" panose="02020603050405020304" pitchFamily="18" charset="0"/>
              </a:rPr>
              <a:t>أنواع برامج التليفزيون الحالية مستمدة من وسائل الإعلام </a:t>
            </a:r>
            <a:r>
              <a:rPr lang="ar-EG" sz="2400" b="1" dirty="0" smtClean="0">
                <a:solidFill>
                  <a:srgbClr val="00B050"/>
                </a:solidFill>
                <a:latin typeface="Times New Roman" panose="02020603050405020304" pitchFamily="18" charset="0"/>
                <a:ea typeface="Calibri"/>
                <a:cs typeface="Times New Roman" panose="02020603050405020304" pitchFamily="18" charset="0"/>
              </a:rPr>
              <a:t>السابقة </a:t>
            </a:r>
            <a:r>
              <a:rPr lang="ar-EG" sz="2400" b="1" dirty="0">
                <a:solidFill>
                  <a:srgbClr val="00B050"/>
                </a:solidFill>
                <a:latin typeface="Times New Roman" panose="02020603050405020304" pitchFamily="18" charset="0"/>
                <a:ea typeface="Calibri"/>
                <a:cs typeface="Times New Roman" panose="02020603050405020304" pitchFamily="18" charset="0"/>
              </a:rPr>
              <a:t>مثل المسرح والسينما والإذاعة. في مجال الكوميديا ، أثبتت كوميديا الموقف أو المسرحية الهزلية أنها أشهر أنواع البث الأمريكية شعبية. تعتمد المسرحية الهزلية على ألفة الجمهور بشخصيات ومواقف متكررة لاستكشاف الحياة في المنزل أو مكان العمل أو أي مكان آخر. وتستخدم المسلسلات الكوميدية التليفزيونية </a:t>
            </a:r>
            <a:r>
              <a:rPr lang="ar-EG" sz="2400" b="1" dirty="0" smtClean="0">
                <a:solidFill>
                  <a:srgbClr val="00B050"/>
                </a:solidFill>
                <a:latin typeface="Times New Roman" panose="02020603050405020304" pitchFamily="18" charset="0"/>
                <a:ea typeface="Calibri"/>
                <a:cs typeface="Times New Roman" panose="02020603050405020304" pitchFamily="18" charset="0"/>
              </a:rPr>
              <a:t>      الشخصيات </a:t>
            </a:r>
            <a:r>
              <a:rPr lang="ar-EG" sz="2400" b="1" dirty="0">
                <a:solidFill>
                  <a:srgbClr val="00B050"/>
                </a:solidFill>
                <a:latin typeface="Times New Roman" panose="02020603050405020304" pitchFamily="18" charset="0"/>
                <a:ea typeface="Calibri"/>
                <a:cs typeface="Times New Roman" panose="02020603050405020304" pitchFamily="18" charset="0"/>
              </a:rPr>
              <a:t>الخيالية كوسيلة أو كأدوات لتأثيرات كوميدية </a:t>
            </a:r>
            <a:r>
              <a:rPr lang="ar-EG" sz="2400" b="1" dirty="0" smtClean="0">
                <a:solidFill>
                  <a:srgbClr val="00B050"/>
                </a:solidFill>
                <a:latin typeface="Times New Roman" panose="02020603050405020304" pitchFamily="18" charset="0"/>
                <a:ea typeface="Calibri"/>
                <a:cs typeface="Times New Roman" panose="02020603050405020304" pitchFamily="18" charset="0"/>
              </a:rPr>
              <a:t>خاصة                       </a:t>
            </a:r>
            <a:r>
              <a:rPr lang="ar-EG" sz="2200" dirty="0" smtClean="0">
                <a:latin typeface="Times New Roman" panose="02020603050405020304" pitchFamily="18" charset="0"/>
                <a:ea typeface="Calibri"/>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1055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458200" cy="5181600"/>
          </a:xfrm>
          <a:ln>
            <a:solidFill>
              <a:schemeClr val="accent1"/>
            </a:solidFill>
          </a:ln>
        </p:spPr>
        <p:txBody>
          <a:bodyPr>
            <a:normAutofit/>
          </a:bodyPr>
          <a:lstStyle/>
          <a:p>
            <a:pPr marL="109728" indent="0" algn="just">
              <a:buNone/>
            </a:pPr>
            <a:r>
              <a:rPr lang="en-US" sz="2600" dirty="0">
                <a:latin typeface="Times New Roman" panose="02020603050405020304" pitchFamily="18" charset="0"/>
                <a:ea typeface="Calibri"/>
                <a:cs typeface="Times New Roman" panose="02020603050405020304" pitchFamily="18" charset="0"/>
              </a:rPr>
              <a:t>A comedy-variety hour typically consisted of short monologues and skits, which alternated with various show-business acts, including singers, musicians, stand-up comedians, trained animal acts, and other novelties. </a:t>
            </a:r>
            <a:endParaRPr lang="ar-EG" sz="2600" dirty="0" smtClean="0">
              <a:latin typeface="Times New Roman" panose="02020603050405020304" pitchFamily="18" charset="0"/>
              <a:ea typeface="Calibri"/>
              <a:cs typeface="Times New Roman" panose="02020603050405020304" pitchFamily="18" charset="0"/>
            </a:endParaRPr>
          </a:p>
          <a:p>
            <a:pPr algn="just"/>
            <a:endParaRPr lang="ar-EG" sz="2400" dirty="0">
              <a:latin typeface="Times New Roman" panose="02020603050405020304" pitchFamily="18" charset="0"/>
              <a:ea typeface="Calibri"/>
              <a:cs typeface="Times New Roman" panose="02020603050405020304" pitchFamily="18" charset="0"/>
            </a:endParaRPr>
          </a:p>
          <a:p>
            <a:pPr marL="109728" indent="0" algn="just">
              <a:buNone/>
            </a:pPr>
            <a:r>
              <a:rPr lang="ar-EG" sz="2800" b="1" dirty="0" smtClean="0">
                <a:solidFill>
                  <a:srgbClr val="00B050"/>
                </a:solidFill>
                <a:latin typeface="Times New Roman" panose="02020603050405020304" pitchFamily="18" charset="0"/>
                <a:ea typeface="Calibri"/>
                <a:cs typeface="Times New Roman" panose="02020603050405020304" pitchFamily="18" charset="0"/>
              </a:rPr>
              <a:t>   تتكون </a:t>
            </a:r>
            <a:r>
              <a:rPr lang="ar-EG" sz="2800" b="1" dirty="0">
                <a:solidFill>
                  <a:srgbClr val="00B050"/>
                </a:solidFill>
                <a:latin typeface="Times New Roman" panose="02020603050405020304" pitchFamily="18" charset="0"/>
                <a:ea typeface="Calibri"/>
                <a:cs typeface="Times New Roman" panose="02020603050405020304" pitchFamily="18" charset="0"/>
              </a:rPr>
              <a:t>ساعة </a:t>
            </a:r>
            <a:r>
              <a:rPr lang="ar-EG" sz="2800" b="1" dirty="0" smtClean="0">
                <a:solidFill>
                  <a:srgbClr val="00B050"/>
                </a:solidFill>
                <a:latin typeface="Times New Roman" panose="02020603050405020304" pitchFamily="18" charset="0"/>
                <a:ea typeface="Calibri"/>
                <a:cs typeface="Times New Roman" panose="02020603050405020304" pitchFamily="18" charset="0"/>
              </a:rPr>
              <a:t>بث الكوميديا </a:t>
            </a:r>
            <a:r>
              <a:rPr lang="ar-EG" sz="2800" b="1" dirty="0">
                <a:solidFill>
                  <a:srgbClr val="00B050"/>
                </a:solidFill>
                <a:latin typeface="Times New Roman" panose="02020603050405020304" pitchFamily="18" charset="0"/>
                <a:ea typeface="Calibri"/>
                <a:cs typeface="Times New Roman" panose="02020603050405020304" pitchFamily="18" charset="0"/>
              </a:rPr>
              <a:t>المتنوعة عادة من مونولوجات قصيرة وعروض مسرحية للمضيف ، والتي تناوبت مع العديد من أعمال العروض التجارية ، بما في ذلك المطربين والموسيقيين والأشخاص الذين يؤدون كوميديا ارتجالية </a:t>
            </a:r>
            <a:r>
              <a:rPr lang="ar-EG" sz="2800" b="1" dirty="0" smtClean="0">
                <a:solidFill>
                  <a:srgbClr val="00B050"/>
                </a:solidFill>
                <a:latin typeface="Times New Roman" panose="02020603050405020304" pitchFamily="18" charset="0"/>
                <a:ea typeface="Calibri"/>
                <a:cs typeface="Times New Roman" panose="02020603050405020304" pitchFamily="18" charset="0"/>
              </a:rPr>
              <a:t> وعروض </a:t>
            </a:r>
            <a:r>
              <a:rPr lang="ar-EG" sz="2800" b="1" dirty="0">
                <a:solidFill>
                  <a:srgbClr val="00B050"/>
                </a:solidFill>
                <a:latin typeface="Times New Roman" panose="02020603050405020304" pitchFamily="18" charset="0"/>
                <a:ea typeface="Calibri"/>
                <a:cs typeface="Times New Roman" panose="02020603050405020304" pitchFamily="18" charset="0"/>
              </a:rPr>
              <a:t>الحيوانات المدربة (السيرك) وغيرها من </a:t>
            </a:r>
            <a:r>
              <a:rPr lang="ar-EG" sz="2800" b="1" dirty="0" smtClean="0">
                <a:solidFill>
                  <a:srgbClr val="00B050"/>
                </a:solidFill>
                <a:latin typeface="Times New Roman" panose="02020603050405020304" pitchFamily="18" charset="0"/>
                <a:ea typeface="Calibri"/>
                <a:cs typeface="Times New Roman" panose="02020603050405020304" pitchFamily="18" charset="0"/>
              </a:rPr>
              <a:t>المستجدات .                                                         </a:t>
            </a:r>
            <a:endParaRPr lang="en-GB" sz="28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6671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
            <a:ext cx="8153400" cy="5791200"/>
          </a:xfrm>
        </p:spPr>
        <p:txBody>
          <a:bodyPr>
            <a:normAutofit fontScale="92500" lnSpcReduction="20000"/>
          </a:bodyPr>
          <a:lstStyle/>
          <a:p>
            <a:pPr marL="109728" indent="0" algn="just">
              <a:lnSpc>
                <a:spcPct val="150000"/>
              </a:lnSpc>
              <a:buNone/>
            </a:pPr>
            <a:r>
              <a:rPr lang="en-US" sz="2500" dirty="0">
                <a:latin typeface="Times New Roman" panose="02020603050405020304" pitchFamily="18" charset="0"/>
                <a:ea typeface="Times New Roman"/>
                <a:cs typeface="Times New Roman" panose="02020603050405020304" pitchFamily="18" charset="0"/>
              </a:rPr>
              <a:t>Other television program types include talk shows, sports coverage, children's programming, game shows, and religious programs, all of which originated on radio. New program types are rarely introduced in broadcasting since audience familiarity plays a key role in determining </a:t>
            </a:r>
            <a:r>
              <a:rPr lang="en-US" sz="2500" dirty="0" smtClean="0">
                <a:latin typeface="Times New Roman" panose="02020603050405020304" pitchFamily="18" charset="0"/>
                <a:ea typeface="Times New Roman"/>
                <a:cs typeface="Times New Roman" panose="02020603050405020304" pitchFamily="18" charset="0"/>
              </a:rPr>
              <a:t>programming.</a:t>
            </a:r>
            <a:r>
              <a:rPr lang="ar-EG" sz="2500" dirty="0">
                <a:latin typeface="Times New Roman" panose="02020603050405020304" pitchFamily="18" charset="0"/>
                <a:ea typeface="Times New Roman"/>
                <a:cs typeface="Times New Roman" panose="02020603050405020304" pitchFamily="18" charset="0"/>
              </a:rPr>
              <a:t> </a:t>
            </a:r>
            <a:endParaRPr lang="ar-EG" sz="2500" dirty="0" smtClean="0">
              <a:latin typeface="Times New Roman" panose="02020603050405020304" pitchFamily="18" charset="0"/>
              <a:ea typeface="Times New Roman"/>
              <a:cs typeface="Times New Roman" panose="02020603050405020304" pitchFamily="18" charset="0"/>
            </a:endParaRPr>
          </a:p>
          <a:p>
            <a:pPr algn="just"/>
            <a:endParaRPr lang="ar-EG" sz="2400" dirty="0">
              <a:latin typeface="Times New Roman"/>
              <a:ea typeface="Times New Roman"/>
            </a:endParaRPr>
          </a:p>
          <a:p>
            <a:pPr marL="109728" indent="0" algn="r">
              <a:lnSpc>
                <a:spcPct val="160000"/>
              </a:lnSpc>
              <a:buNone/>
            </a:pPr>
            <a:r>
              <a:rPr lang="ar-EG" sz="2800" b="1" dirty="0" smtClean="0">
                <a:solidFill>
                  <a:srgbClr val="00B050"/>
                </a:solidFill>
                <a:latin typeface="Times New Roman" panose="02020603050405020304" pitchFamily="18" charset="0"/>
                <a:ea typeface="Times New Roman"/>
                <a:cs typeface="Times New Roman" panose="02020603050405020304" pitchFamily="18" charset="0"/>
              </a:rPr>
              <a:t>   وتشمل </a:t>
            </a:r>
            <a:r>
              <a:rPr lang="ar-EG" sz="2800" b="1" dirty="0">
                <a:solidFill>
                  <a:srgbClr val="00B050"/>
                </a:solidFill>
                <a:latin typeface="Times New Roman" panose="02020603050405020304" pitchFamily="18" charset="0"/>
                <a:ea typeface="Times New Roman"/>
                <a:cs typeface="Times New Roman" panose="02020603050405020304" pitchFamily="18" charset="0"/>
              </a:rPr>
              <a:t>أنواع البرامج التلفزيونية الأخرى البرامج الحوارية ، والتغطية الرياضية ، وبرامج </a:t>
            </a:r>
            <a:r>
              <a:rPr lang="ar-EG" sz="2800" b="1" dirty="0" smtClean="0">
                <a:solidFill>
                  <a:srgbClr val="00B050"/>
                </a:solidFill>
                <a:latin typeface="Times New Roman" panose="02020603050405020304" pitchFamily="18" charset="0"/>
                <a:ea typeface="Times New Roman"/>
                <a:cs typeface="Times New Roman" panose="02020603050405020304" pitchFamily="18" charset="0"/>
              </a:rPr>
              <a:t>الأطفال، </a:t>
            </a:r>
            <a:r>
              <a:rPr lang="ar-EG" sz="2800" b="1" dirty="0">
                <a:solidFill>
                  <a:srgbClr val="00B050"/>
                </a:solidFill>
                <a:latin typeface="Times New Roman" panose="02020603050405020304" pitchFamily="18" charset="0"/>
                <a:ea typeface="Times New Roman"/>
                <a:cs typeface="Times New Roman" panose="02020603050405020304" pitchFamily="18" charset="0"/>
              </a:rPr>
              <a:t>وعروض الألعاب ، والبرامج الدينية ، والتي نشأت جميعها من خلال الراديو. </a:t>
            </a:r>
            <a:r>
              <a:rPr lang="ar-EG" sz="2800" b="1" dirty="0" smtClean="0">
                <a:solidFill>
                  <a:srgbClr val="00B050"/>
                </a:solidFill>
                <a:latin typeface="Times New Roman" panose="02020603050405020304" pitchFamily="18" charset="0"/>
                <a:ea typeface="Times New Roman"/>
                <a:cs typeface="Times New Roman" panose="02020603050405020304" pitchFamily="18" charset="0"/>
              </a:rPr>
              <a:t>ونادرا ما </a:t>
            </a:r>
            <a:r>
              <a:rPr lang="ar-EG" sz="2800" b="1" dirty="0">
                <a:solidFill>
                  <a:srgbClr val="00B050"/>
                </a:solidFill>
                <a:latin typeface="Times New Roman" panose="02020603050405020304" pitchFamily="18" charset="0"/>
                <a:ea typeface="Times New Roman"/>
                <a:cs typeface="Times New Roman" panose="02020603050405020304" pitchFamily="18" charset="0"/>
              </a:rPr>
              <a:t>يتم إدخال أنواع برامج جديدة في البث </a:t>
            </a:r>
            <a:r>
              <a:rPr lang="ar-EG" sz="2800" b="1" dirty="0" smtClean="0">
                <a:solidFill>
                  <a:srgbClr val="00B050"/>
                </a:solidFill>
                <a:latin typeface="Times New Roman" panose="02020603050405020304" pitchFamily="18" charset="0"/>
                <a:ea typeface="Times New Roman"/>
                <a:cs typeface="Times New Roman" panose="02020603050405020304" pitchFamily="18" charset="0"/>
              </a:rPr>
              <a:t>نظرا لأن ألفة </a:t>
            </a:r>
            <a:r>
              <a:rPr lang="ar-EG" sz="2800" b="1" dirty="0">
                <a:solidFill>
                  <a:srgbClr val="00B050"/>
                </a:solidFill>
                <a:latin typeface="Times New Roman" panose="02020603050405020304" pitchFamily="18" charset="0"/>
                <a:ea typeface="Times New Roman"/>
                <a:cs typeface="Times New Roman" panose="02020603050405020304" pitchFamily="18" charset="0"/>
              </a:rPr>
              <a:t>الجمهور مع  أنواع معينة من البرامج </a:t>
            </a:r>
            <a:r>
              <a:rPr lang="ar-EG" sz="2800" b="1" dirty="0" smtClean="0">
                <a:solidFill>
                  <a:srgbClr val="00B050"/>
                </a:solidFill>
                <a:latin typeface="Times New Roman" panose="02020603050405020304" pitchFamily="18" charset="0"/>
                <a:ea typeface="Times New Roman"/>
                <a:cs typeface="Times New Roman" panose="02020603050405020304" pitchFamily="18" charset="0"/>
              </a:rPr>
              <a:t>يلعب دورا رئيسيا </a:t>
            </a:r>
            <a:r>
              <a:rPr lang="ar-EG" sz="2800" b="1" dirty="0">
                <a:solidFill>
                  <a:srgbClr val="00B050"/>
                </a:solidFill>
                <a:latin typeface="Times New Roman" panose="02020603050405020304" pitchFamily="18" charset="0"/>
                <a:ea typeface="Times New Roman"/>
                <a:cs typeface="Times New Roman" panose="02020603050405020304" pitchFamily="18" charset="0"/>
              </a:rPr>
              <a:t>في </a:t>
            </a:r>
            <a:r>
              <a:rPr lang="ar-EG" sz="2800" b="1" dirty="0" smtClean="0">
                <a:solidFill>
                  <a:srgbClr val="00B050"/>
                </a:solidFill>
                <a:latin typeface="Times New Roman" panose="02020603050405020304" pitchFamily="18" charset="0"/>
                <a:ea typeface="Times New Roman"/>
                <a:cs typeface="Times New Roman" panose="02020603050405020304" pitchFamily="18" charset="0"/>
              </a:rPr>
              <a:t>تحديد البرامج.</a:t>
            </a:r>
            <a:endParaRPr lang="ar-EG" sz="2800" b="1" dirty="0">
              <a:solidFill>
                <a:srgbClr val="00B050"/>
              </a:solidFill>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216702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610600" cy="5702491"/>
          </a:xfrm>
        </p:spPr>
        <p:txBody>
          <a:bodyPr/>
          <a:lstStyle/>
          <a:p>
            <a:endParaRPr lang="ar-EG" dirty="0" smtClean="0"/>
          </a:p>
          <a:p>
            <a:endParaRPr lang="ar-EG" dirty="0"/>
          </a:p>
          <a:p>
            <a:endParaRPr lang="en-GB" dirty="0" smtClean="0"/>
          </a:p>
          <a:p>
            <a:endParaRPr lang="en-GB" dirty="0"/>
          </a:p>
          <a:p>
            <a:endParaRPr lang="ar-EG" i="1" dirty="0" smtClean="0">
              <a:latin typeface="Wide Latin" panose="020A0A07050505020404" pitchFamily="18" charset="0"/>
            </a:endParaRPr>
          </a:p>
          <a:p>
            <a:pPr marL="109728" indent="0" algn="ctr">
              <a:lnSpc>
                <a:spcPct val="150000"/>
              </a:lnSpc>
              <a:buNone/>
            </a:pPr>
            <a:r>
              <a:rPr lang="en-GB" sz="3600" i="1" dirty="0" smtClean="0">
                <a:solidFill>
                  <a:srgbClr val="FF0000"/>
                </a:solidFill>
                <a:latin typeface="Algerian" panose="04020705040A02060702" pitchFamily="82" charset="0"/>
              </a:rPr>
              <a:t>Best wishes</a:t>
            </a:r>
          </a:p>
          <a:p>
            <a:pPr marL="109728" indent="0" algn="ctr">
              <a:lnSpc>
                <a:spcPct val="150000"/>
              </a:lnSpc>
              <a:buNone/>
            </a:pPr>
            <a:r>
              <a:rPr lang="en-GB" sz="3600" i="1" dirty="0" err="1" smtClean="0">
                <a:solidFill>
                  <a:srgbClr val="FF0000"/>
                </a:solidFill>
                <a:latin typeface="Algerian" panose="04020705040A02060702" pitchFamily="82" charset="0"/>
              </a:rPr>
              <a:t>Dr.</a:t>
            </a:r>
            <a:r>
              <a:rPr lang="en-GB" sz="3600" i="1" dirty="0" smtClean="0">
                <a:solidFill>
                  <a:srgbClr val="FF0000"/>
                </a:solidFill>
                <a:latin typeface="Algerian" panose="04020705040A02060702" pitchFamily="82" charset="0"/>
              </a:rPr>
              <a:t> Somaya Arafat</a:t>
            </a:r>
            <a:endParaRPr lang="ar-EG" sz="3600" i="1" dirty="0">
              <a:solidFill>
                <a:srgbClr val="FF0000"/>
              </a:solidFill>
              <a:latin typeface="Algerian" panose="04020705040A02060702" pitchFamily="82" charset="0"/>
            </a:endParaRPr>
          </a:p>
        </p:txBody>
      </p:sp>
    </p:spTree>
    <p:extLst>
      <p:ext uri="{BB962C8B-B14F-4D97-AF65-F5344CB8AC3E}">
        <p14:creationId xmlns:p14="http://schemas.microsoft.com/office/powerpoint/2010/main" val="2055323332"/>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2079</TotalTime>
  <Words>340</Words>
  <Application>Microsoft Office PowerPoint</Application>
  <PresentationFormat>On-screen Show (4:3)</PresentationFormat>
  <Paragraphs>28</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ayad</dc:creator>
  <cp:lastModifiedBy>ahmed ayad</cp:lastModifiedBy>
  <cp:revision>296</cp:revision>
  <dcterms:created xsi:type="dcterms:W3CDTF">2006-08-16T00:00:00Z</dcterms:created>
  <dcterms:modified xsi:type="dcterms:W3CDTF">2020-03-24T03:35:18Z</dcterms:modified>
</cp:coreProperties>
</file>